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373" y="-3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859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9789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67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876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162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767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679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801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56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9678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842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6D8FB-BE78-4485-9F8E-B68C86A3DCF8}" type="datetimeFigureOut">
              <a:rPr lang="de-DE" smtClean="0"/>
              <a:t>24.03.2017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0112C-9C86-4B64-9C1D-01F9942EB7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13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470025"/>
          </a:xfrm>
        </p:spPr>
        <p:txBody>
          <a:bodyPr/>
          <a:lstStyle/>
          <a:p>
            <a:r>
              <a:rPr lang="de-DE" b="1" dirty="0" smtClean="0"/>
              <a:t>Reformationsjubiläum und Berlin 2017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3816424"/>
          </a:xfrm>
        </p:spPr>
        <p:txBody>
          <a:bodyPr>
            <a:normAutofit fontScale="62500" lnSpcReduction="20000"/>
          </a:bodyPr>
          <a:lstStyle/>
          <a:p>
            <a:r>
              <a:rPr lang="de-DE" sz="5800" dirty="0" smtClean="0"/>
              <a:t>Versuch einer Übersicht über die regionalgeschichtlichen Aktivitäten in Berlin- Brandenburg</a:t>
            </a:r>
          </a:p>
          <a:p>
            <a:endParaRPr lang="de-DE" sz="5800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Dr. Wolfgang Krogel Historische Kommission zu Berlin 25.03.2017</a:t>
            </a:r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37096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b="1" dirty="0"/>
              <a:t>Verein für Berlin- Brandenburgische </a:t>
            </a:r>
            <a:r>
              <a:rPr lang="de-DE" sz="3600" b="1" dirty="0" smtClean="0"/>
              <a:t>Kirchengeschichte</a:t>
            </a:r>
            <a:endParaRPr lang="de-DE" sz="36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Die </a:t>
            </a:r>
            <a:r>
              <a:rPr lang="de-DE" dirty="0"/>
              <a:t>Jahrgänge </a:t>
            </a:r>
            <a:r>
              <a:rPr lang="de-DE" dirty="0" smtClean="0"/>
              <a:t>2013, 2015 </a:t>
            </a:r>
            <a:r>
              <a:rPr lang="de-DE" dirty="0"/>
              <a:t>und </a:t>
            </a:r>
            <a:r>
              <a:rPr lang="de-DE" dirty="0" smtClean="0"/>
              <a:t>2017 </a:t>
            </a:r>
            <a:r>
              <a:rPr lang="de-DE" dirty="0"/>
              <a:t>des im zweijährigen Rhythmus erscheinenden Jahrbuchs für Berlin- Brandenburgische </a:t>
            </a:r>
            <a:r>
              <a:rPr lang="de-DE" dirty="0" smtClean="0"/>
              <a:t>Kirchengeschichte</a:t>
            </a:r>
            <a:endParaRPr lang="de-DE" dirty="0"/>
          </a:p>
          <a:p>
            <a:r>
              <a:rPr lang="de-DE" dirty="0" smtClean="0"/>
              <a:t>Sonderband 2015 Quellen </a:t>
            </a:r>
            <a:r>
              <a:rPr lang="de-DE" dirty="0"/>
              <a:t>und Literatur zur Reformation in der Mark </a:t>
            </a:r>
            <a:r>
              <a:rPr lang="de-DE" dirty="0" smtClean="0"/>
              <a:t>Brandenburg</a:t>
            </a:r>
          </a:p>
          <a:p>
            <a:r>
              <a:rPr lang="de-DE" dirty="0"/>
              <a:t>Berliner Geschichte 1/2017 „Die Reformation in Berlin“ </a:t>
            </a:r>
            <a:endParaRPr lang="de-DE" dirty="0" smtClean="0"/>
          </a:p>
          <a:p>
            <a:r>
              <a:rPr lang="de-DE" dirty="0" smtClean="0"/>
              <a:t>Reformation </a:t>
            </a:r>
            <a:r>
              <a:rPr lang="de-DE" dirty="0"/>
              <a:t>in der Mark Brandenburg von Andreas </a:t>
            </a:r>
            <a:r>
              <a:rPr lang="de-DE" dirty="0" smtClean="0"/>
              <a:t>Stegmann 2017</a:t>
            </a:r>
          </a:p>
          <a:p>
            <a:r>
              <a:rPr lang="de-DE" smtClean="0"/>
              <a:t>Ausgewählte </a:t>
            </a:r>
            <a:r>
              <a:rPr lang="de-DE" dirty="0"/>
              <a:t>Quellen der </a:t>
            </a:r>
            <a:r>
              <a:rPr lang="de-DE" smtClean="0"/>
              <a:t>Reformationsgeschichte Andreas Stegmann 2018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5206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http://www.reformation.ekbo.de/fileadmin/ekbo/mandant/reformation.ekbo.de/Bilder/Titel_Veranstaltungsprogram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701473"/>
            <a:ext cx="5143345" cy="5555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09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de-DE" sz="2000" dirty="0" smtClean="0"/>
              <a:t>Organisationsschema</a:t>
            </a:r>
            <a:endParaRPr lang="de-DE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36712"/>
            <a:ext cx="5724047" cy="5759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6616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Nationale Ausstellungen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    Die volle Wucht der Reformation </a:t>
            </a:r>
          </a:p>
          <a:p>
            <a:endParaRPr lang="de-DE" dirty="0" smtClean="0"/>
          </a:p>
          <a:p>
            <a:r>
              <a:rPr lang="de-DE" dirty="0" smtClean="0"/>
              <a:t>Berlin: Der Luthereffekt. 500 Jahre Protestantismus in der Welt </a:t>
            </a:r>
          </a:p>
          <a:p>
            <a:r>
              <a:rPr lang="de-DE" dirty="0" smtClean="0"/>
              <a:t>Wartburg: Luther und die Deutschen</a:t>
            </a:r>
          </a:p>
          <a:p>
            <a:r>
              <a:rPr lang="de-DE" dirty="0" smtClean="0"/>
              <a:t>Wittenberg: Luther! 95 Schätze – 95 Menschen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8586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507288" cy="1656184"/>
          </a:xfrm>
        </p:spPr>
        <p:txBody>
          <a:bodyPr>
            <a:normAutofit fontScale="90000"/>
          </a:bodyPr>
          <a:lstStyle/>
          <a:p>
            <a:r>
              <a:rPr lang="de-DE" sz="3600" b="1" dirty="0"/>
              <a:t>Staatliches Luthergedenken Thüringen und Sachsen </a:t>
            </a:r>
            <a:r>
              <a:rPr lang="de-DE" sz="3600" b="1" dirty="0" smtClean="0"/>
              <a:t>Anhalt als </a:t>
            </a:r>
            <a:r>
              <a:rPr lang="de-DE" sz="3600" b="1" dirty="0"/>
              <a:t>Kernländer der Reformation und des </a:t>
            </a:r>
            <a:r>
              <a:rPr lang="de-DE" sz="3600" b="1" dirty="0" smtClean="0"/>
              <a:t>Reformationsjubiläums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3633267"/>
          </a:xfrm>
        </p:spPr>
        <p:txBody>
          <a:bodyPr>
            <a:normAutofit/>
          </a:bodyPr>
          <a:lstStyle/>
          <a:p>
            <a:r>
              <a:rPr lang="de-DE" dirty="0" smtClean="0"/>
              <a:t>https://www.luther2017.de/de/martin-luther/geschichte-geschichten/</a:t>
            </a:r>
          </a:p>
          <a:p>
            <a:pPr marL="0" indent="0">
              <a:buNone/>
            </a:pPr>
            <a:r>
              <a:rPr lang="de-DE" dirty="0" smtClean="0"/>
              <a:t>= Einzelgeschichten zur Person Luthers </a:t>
            </a:r>
          </a:p>
          <a:p>
            <a:r>
              <a:rPr lang="de-DE" dirty="0" smtClean="0"/>
              <a:t>https://www.luther2017.de/de/reformation/und-gesellschaft/</a:t>
            </a:r>
          </a:p>
          <a:p>
            <a:pPr marL="0" indent="0">
              <a:buNone/>
            </a:pPr>
            <a:r>
              <a:rPr lang="de-DE" dirty="0" smtClean="0"/>
              <a:t>= wichtige Themen der Reformationsgeschichte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4706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b="1" dirty="0"/>
              <a:t>Kirchliches Luthergedenken in der Evangelischen Kirche </a:t>
            </a:r>
            <a:r>
              <a:rPr lang="de-DE" sz="3600" b="1" dirty="0" smtClean="0"/>
              <a:t>Mitteldeutschlands</a:t>
            </a:r>
            <a:endParaRPr lang="de-DE" sz="36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de-DE" dirty="0" smtClean="0"/>
              <a:t>http</a:t>
            </a:r>
            <a:r>
              <a:rPr lang="de-DE" dirty="0"/>
              <a:t>://www.ekmd.de/glaube/Reformatoren-in-Mitteldeutschland/</a:t>
            </a:r>
          </a:p>
          <a:p>
            <a:pPr marL="0" indent="0">
              <a:buNone/>
            </a:pPr>
            <a:r>
              <a:rPr lang="de-DE" dirty="0" smtClean="0"/>
              <a:t>= Persönlichkeiten </a:t>
            </a:r>
            <a:r>
              <a:rPr lang="de-DE" dirty="0"/>
              <a:t>der Reformationszeit in Mitteldeutschland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1582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642194"/>
          </a:xfrm>
        </p:spPr>
        <p:txBody>
          <a:bodyPr>
            <a:normAutofit fontScale="90000"/>
          </a:bodyPr>
          <a:lstStyle/>
          <a:p>
            <a:r>
              <a:rPr lang="de-DE" b="1" dirty="0"/>
              <a:t>Kulturland Brandenburg 2017 »Wort &amp; Wirkung. Luther und die Reformation in Brandenburg</a:t>
            </a:r>
            <a:r>
              <a:rPr lang="de-DE" b="1" dirty="0" smtClean="0"/>
              <a:t>«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r>
              <a:rPr lang="de-DE" dirty="0" smtClean="0"/>
              <a:t>Hier </a:t>
            </a:r>
            <a:r>
              <a:rPr lang="de-DE" dirty="0"/>
              <a:t>kann das Programmheft für das erste Halbjahr 2017 herunter geladen werden. </a:t>
            </a:r>
            <a:endParaRPr lang="de-DE" dirty="0" smtClean="0"/>
          </a:p>
          <a:p>
            <a:r>
              <a:rPr lang="de-DE" dirty="0" smtClean="0"/>
              <a:t>http</a:t>
            </a:r>
            <a:r>
              <a:rPr lang="de-DE" dirty="0"/>
              <a:t>://www.kulturland-brandenburg.de/themenjahr-2017/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392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858218"/>
          </a:xfrm>
        </p:spPr>
        <p:txBody>
          <a:bodyPr>
            <a:normAutofit fontScale="90000"/>
          </a:bodyPr>
          <a:lstStyle/>
          <a:p>
            <a:r>
              <a:rPr lang="de-DE" b="1" dirty="0"/>
              <a:t>Evangelische Kirche Berlin-Brandenburg- schlesische Oberlausitz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Portal</a:t>
            </a:r>
            <a:r>
              <a:rPr lang="de-DE" dirty="0"/>
              <a:t>: Kirchengeschichte, Europäischer </a:t>
            </a:r>
            <a:r>
              <a:rPr lang="de-DE" dirty="0" err="1"/>
              <a:t>Stationenweg</a:t>
            </a:r>
            <a:r>
              <a:rPr lang="de-DE" dirty="0"/>
              <a:t>, nationale Ausstellungen  http://www.reformation.ekbo.de/aktuelles.html</a:t>
            </a:r>
          </a:p>
          <a:p>
            <a:r>
              <a:rPr lang="de-DE" dirty="0"/>
              <a:t>Auswahl historischer Ausstellungen in Berlin-Brandenburg. Die anderen Veranstaltungstypen enthalten interessante historische Beiträge, aber auch vieles andere.</a:t>
            </a:r>
          </a:p>
          <a:p>
            <a:r>
              <a:rPr lang="de-DE" dirty="0"/>
              <a:t>http://www.reformation.ekbo.de/veranstaltungen/ausstellungen.html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8596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431032"/>
          </a:xfrm>
        </p:spPr>
        <p:txBody>
          <a:bodyPr>
            <a:normAutofit fontScale="90000"/>
          </a:bodyPr>
          <a:lstStyle/>
          <a:p>
            <a:r>
              <a:rPr lang="de-DE" b="1" dirty="0"/>
              <a:t>Sonderseite des Vereins für Berlin-Brandenburgische </a:t>
            </a:r>
            <a:r>
              <a:rPr lang="de-DE" b="1" dirty="0" smtClean="0"/>
              <a:t>Kirchengeschichte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/>
          <a:lstStyle/>
          <a:p>
            <a:r>
              <a:rPr lang="de-DE" dirty="0" smtClean="0"/>
              <a:t>http</a:t>
            </a:r>
            <a:r>
              <a:rPr lang="de-DE" dirty="0"/>
              <a:t>://</a:t>
            </a:r>
            <a:r>
              <a:rPr lang="de-DE" dirty="0" smtClean="0"/>
              <a:t>reformation-mark-</a:t>
            </a:r>
            <a:r>
              <a:rPr lang="de-DE" dirty="0"/>
              <a:t>b</a:t>
            </a:r>
            <a:r>
              <a:rPr lang="de-DE" dirty="0" smtClean="0"/>
              <a:t>randenburg.de/veranstaltungen</a:t>
            </a:r>
            <a:r>
              <a:rPr lang="de-DE" dirty="0"/>
              <a:t>/</a:t>
            </a:r>
          </a:p>
          <a:p>
            <a:r>
              <a:rPr lang="de-DE" dirty="0"/>
              <a:t>Veranstaltungen zur Kirchengeschichte</a:t>
            </a:r>
          </a:p>
          <a:p>
            <a:r>
              <a:rPr lang="de-DE" dirty="0"/>
              <a:t>50 Reformationsgeschichten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2626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Neuste und geplante Publikationen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Autofit/>
          </a:bodyPr>
          <a:lstStyle/>
          <a:p>
            <a:r>
              <a:rPr lang="de-DE" sz="1800" dirty="0" smtClean="0"/>
              <a:t>Die </a:t>
            </a:r>
            <a:r>
              <a:rPr lang="de-DE" sz="1800" dirty="0"/>
              <a:t>Tagung „Kein Bildersturm! Die Stadt in der Kirche – St. Marien Bernau“ (Bernau - November 2015) und den </a:t>
            </a:r>
            <a:r>
              <a:rPr lang="de-DE" sz="1800" b="1" dirty="0"/>
              <a:t>Tagungsband,</a:t>
            </a:r>
            <a:r>
              <a:rPr lang="de-DE" sz="1800" dirty="0"/>
              <a:t> der demnächst als „Arbeitsheft“ des Brandenburgischen Landesamtes für Denkmalpflege erscheint</a:t>
            </a:r>
          </a:p>
          <a:p>
            <a:r>
              <a:rPr lang="de-DE" sz="1800" dirty="0"/>
              <a:t>Die Tagung der Theologischen Hochschule Elstal (November 2015) und den gleichnamigen </a:t>
            </a:r>
            <a:r>
              <a:rPr lang="de-DE" sz="1800" b="1" dirty="0"/>
              <a:t>Tagungsband</a:t>
            </a:r>
            <a:r>
              <a:rPr lang="de-DE" sz="1800" dirty="0"/>
              <a:t>: Oliver </a:t>
            </a:r>
            <a:r>
              <a:rPr lang="de-DE" sz="1800" dirty="0" err="1"/>
              <a:t>Pilnei</a:t>
            </a:r>
            <a:r>
              <a:rPr lang="de-DE" sz="1800" dirty="0"/>
              <a:t>, Martin </a:t>
            </a:r>
            <a:r>
              <a:rPr lang="de-DE" sz="1800" dirty="0" err="1"/>
              <a:t>Rothkegel</a:t>
            </a:r>
            <a:r>
              <a:rPr lang="de-DE" sz="1800" dirty="0"/>
              <a:t> (</a:t>
            </a:r>
            <a:r>
              <a:rPr lang="de-DE" sz="1800" dirty="0" err="1"/>
              <a:t>Hg</a:t>
            </a:r>
            <a:r>
              <a:rPr lang="de-DE" sz="1800" dirty="0"/>
              <a:t>.): Aus Glauben gerecht - Weltweite Wirkung und ökumenische Rezeption der reformatorischen Rechtfertigungslehre. Ev. Verlagsanstalt Leipzig 2016.</a:t>
            </a:r>
          </a:p>
          <a:p>
            <a:r>
              <a:rPr lang="de-DE" sz="1800" dirty="0" smtClean="0"/>
              <a:t>Die </a:t>
            </a:r>
            <a:r>
              <a:rPr lang="de-DE" sz="1800" dirty="0"/>
              <a:t>Tagung „Tetzel – Ablass – Fegefeuer“ (Jüterbog April 2016) und den demnächst erscheinenden gleichnamigen </a:t>
            </a:r>
            <a:r>
              <a:rPr lang="de-DE" sz="1800" b="1" dirty="0"/>
              <a:t>Tagungsband</a:t>
            </a:r>
            <a:r>
              <a:rPr lang="de-DE" sz="1800" dirty="0"/>
              <a:t> sowie Begleitband zur Ausstellung: Hartmut Kühne, Enno </a:t>
            </a:r>
            <a:r>
              <a:rPr lang="de-DE" sz="1800" dirty="0" err="1"/>
              <a:t>Bünz</a:t>
            </a:r>
            <a:r>
              <a:rPr lang="de-DE" sz="1800" dirty="0"/>
              <a:t> und Peter Wiegand (</a:t>
            </a:r>
            <a:r>
              <a:rPr lang="de-DE" sz="1800" dirty="0" err="1"/>
              <a:t>Hg</a:t>
            </a:r>
            <a:r>
              <a:rPr lang="de-DE" sz="1800" dirty="0"/>
              <a:t>.), Johann Tetzel und der Ablass. Begleitband zur Ausstellung , Lukas Verlag Sommer 2017 </a:t>
            </a:r>
          </a:p>
          <a:p>
            <a:r>
              <a:rPr lang="de-DE" sz="1800" dirty="0"/>
              <a:t>Enno </a:t>
            </a:r>
            <a:r>
              <a:rPr lang="de-DE" sz="1800" dirty="0" err="1"/>
              <a:t>Bünz</a:t>
            </a:r>
            <a:r>
              <a:rPr lang="de-DE" sz="1800" dirty="0"/>
              <a:t>, Heinz-Dieter Heimann und Klaus </a:t>
            </a:r>
            <a:r>
              <a:rPr lang="de-DE" sz="1800" dirty="0" err="1"/>
              <a:t>Neitmann</a:t>
            </a:r>
            <a:r>
              <a:rPr lang="de-DE" sz="1800" dirty="0"/>
              <a:t> (</a:t>
            </a:r>
            <a:r>
              <a:rPr lang="de-DE" sz="1800" dirty="0" err="1"/>
              <a:t>Hg</a:t>
            </a:r>
            <a:r>
              <a:rPr lang="de-DE" sz="1800" dirty="0"/>
              <a:t>.): Reformation vor Ort. Christlicher Glaube und konfessionelle Kultur in Brandenburg und Sachsen im 16. Jahrhundert, Lukas Verlag, Ende 2017</a:t>
            </a:r>
          </a:p>
          <a:p>
            <a:r>
              <a:rPr lang="de-DE" sz="1800" dirty="0" err="1"/>
              <a:t>Fank</a:t>
            </a:r>
            <a:r>
              <a:rPr lang="de-DE" sz="1800" dirty="0"/>
              <a:t> </a:t>
            </a:r>
            <a:r>
              <a:rPr lang="de-DE" sz="1800" dirty="0" err="1"/>
              <a:t>Göse</a:t>
            </a:r>
            <a:r>
              <a:rPr lang="de-DE" sz="1800" dirty="0"/>
              <a:t> (</a:t>
            </a:r>
            <a:r>
              <a:rPr lang="de-DE" sz="1800" dirty="0" err="1"/>
              <a:t>hg</a:t>
            </a:r>
            <a:r>
              <a:rPr lang="de-DE" sz="1800" dirty="0"/>
              <a:t>.): Reformation in Bandenburg. Verlauf, Akteure, Deutungen, Lukas Verlag Juli 2017</a:t>
            </a:r>
          </a:p>
          <a:p>
            <a:r>
              <a:rPr lang="de-DE" sz="1800" dirty="0" smtClean="0"/>
              <a:t>Hans-Joachim </a:t>
            </a:r>
            <a:r>
              <a:rPr lang="de-DE" sz="1800" dirty="0"/>
              <a:t>Neumann: Luthers Leiden, </a:t>
            </a:r>
            <a:r>
              <a:rPr lang="de-DE" sz="1800" dirty="0" err="1"/>
              <a:t>Wichern</a:t>
            </a:r>
            <a:r>
              <a:rPr lang="de-DE" sz="1800" dirty="0"/>
              <a:t>-Verlag 2016</a:t>
            </a:r>
          </a:p>
          <a:p>
            <a:r>
              <a:rPr lang="de-DE" sz="1800" dirty="0"/>
              <a:t>THEMA Heft 1 im Jahr 2017: Frauen der </a:t>
            </a:r>
            <a:r>
              <a:rPr lang="de-DE" sz="1800" dirty="0" smtClean="0"/>
              <a:t>Reformation</a:t>
            </a:r>
          </a:p>
        </p:txBody>
      </p:sp>
    </p:spTree>
    <p:extLst>
      <p:ext uri="{BB962C8B-B14F-4D97-AF65-F5344CB8AC3E}">
        <p14:creationId xmlns:p14="http://schemas.microsoft.com/office/powerpoint/2010/main" val="330999142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Bildschirmpräsentation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</vt:lpstr>
      <vt:lpstr>Reformationsjubiläum und Berlin 2017</vt:lpstr>
      <vt:lpstr>Organisationsschema</vt:lpstr>
      <vt:lpstr>Nationale Ausstellungen</vt:lpstr>
      <vt:lpstr>Staatliches Luthergedenken Thüringen und Sachsen Anhalt als Kernländer der Reformation und des Reformationsjubiläums</vt:lpstr>
      <vt:lpstr>Kirchliches Luthergedenken in der Evangelischen Kirche Mitteldeutschlands</vt:lpstr>
      <vt:lpstr>Kulturland Brandenburg 2017 »Wort &amp; Wirkung. Luther und die Reformation in Brandenburg« </vt:lpstr>
      <vt:lpstr>Evangelische Kirche Berlin-Brandenburg- schlesische Oberlausitz </vt:lpstr>
      <vt:lpstr>Sonderseite des Vereins für Berlin-Brandenburgische Kirchengeschichte</vt:lpstr>
      <vt:lpstr>Neuste und geplante Publikationen</vt:lpstr>
      <vt:lpstr>Verein für Berlin- Brandenburgische Kirchengeschichte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Reformationsjubiläum und Berlin 2017</dc:title>
  <dc:creator>Wolfgang Krogel</dc:creator>
  <cp:lastModifiedBy>Krogel Wolfgang - ELAB</cp:lastModifiedBy>
  <cp:revision>15</cp:revision>
  <dcterms:created xsi:type="dcterms:W3CDTF">2017-03-20T15:59:34Z</dcterms:created>
  <dcterms:modified xsi:type="dcterms:W3CDTF">2017-03-24T12:21:07Z</dcterms:modified>
</cp:coreProperties>
</file>